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CAD5E7"/>
          </a:solidFill>
        </a:fill>
      </a:tcStyle>
    </a:wholeTbl>
    <a:band2H>
      <a:tcTxStyle b="def" i="def"/>
      <a:tcStyle>
        <a:tcBdr/>
        <a:fill>
          <a:solidFill>
            <a:srgbClr val="E6EBF4"/>
          </a:solidFill>
        </a:fill>
      </a:tcStyle>
    </a:band2H>
    <a:firstCol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381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381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CADCD9"/>
          </a:solidFill>
        </a:fill>
      </a:tcStyle>
    </a:wholeTbl>
    <a:band2H>
      <a:tcTxStyle b="def" i="def"/>
      <a:tcStyle>
        <a:tcBdr/>
        <a:fill>
          <a:solidFill>
            <a:srgbClr val="E6EEED"/>
          </a:solidFill>
        </a:fill>
      </a:tcStyle>
    </a:band2H>
    <a:firstCol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381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381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FFF7CC"/>
          </a:solidFill>
        </a:fill>
      </a:tcStyle>
    </a:wholeTbl>
    <a:band2H>
      <a:tcTxStyle b="def" i="def"/>
      <a:tcStyle>
        <a:tcBdr/>
        <a:fill>
          <a:solidFill>
            <a:srgbClr val="FFFBE7"/>
          </a:solidFill>
        </a:fill>
      </a:tcStyle>
    </a:band2H>
    <a:firstCol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381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381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00517C"/>
          </a:solidFill>
        </a:fill>
      </a:tcStyle>
    </a:band2H>
    <a:firstCol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517C"/>
          </a:solidFill>
        </a:fill>
      </a:tcStyle>
    </a:lastRow>
    <a:fir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381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381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7" name="Shape 15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0;p2"/>
          <p:cNvSpPr/>
          <p:nvPr/>
        </p:nvSpPr>
        <p:spPr>
          <a:xfrm>
            <a:off x="1524800" y="672605"/>
            <a:ext cx="1081626" cy="112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28575">
            <a:solidFill>
              <a:schemeClr val="accent5"/>
            </a:solidFill>
            <a:miter lim="8000"/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2" name="Google Shape;11;p2"/>
          <p:cNvSpPr/>
          <p:nvPr/>
        </p:nvSpPr>
        <p:spPr>
          <a:xfrm rot="10800000">
            <a:off x="6537562" y="3342925"/>
            <a:ext cx="1081626" cy="112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28575">
            <a:solidFill>
              <a:schemeClr val="accent5"/>
            </a:solidFill>
            <a:miter lim="8000"/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3" name="Google Shape;12;p2"/>
          <p:cNvSpPr/>
          <p:nvPr/>
        </p:nvSpPr>
        <p:spPr>
          <a:xfrm>
            <a:off x="4359602" y="2817464"/>
            <a:ext cx="424801" cy="1"/>
          </a:xfrm>
          <a:prstGeom prst="line">
            <a:avLst/>
          </a:prstGeom>
          <a:ln w="38100">
            <a:solidFill>
              <a:schemeClr val="accent4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4" name="Title Text"/>
          <p:cNvSpPr txBox="1"/>
          <p:nvPr>
            <p:ph type="title"/>
          </p:nvPr>
        </p:nvSpPr>
        <p:spPr>
          <a:xfrm>
            <a:off x="1680302" y="1188925"/>
            <a:ext cx="5783401" cy="1457401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15" name="Body Level One…"/>
          <p:cNvSpPr txBox="1"/>
          <p:nvPr>
            <p:ph type="body" sz="quarter" idx="1"/>
          </p:nvPr>
        </p:nvSpPr>
        <p:spPr>
          <a:xfrm>
            <a:off x="1680302" y="3049449"/>
            <a:ext cx="5783401" cy="909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53;p11"/>
          <p:cNvSpPr/>
          <p:nvPr/>
        </p:nvSpPr>
        <p:spPr>
          <a:xfrm>
            <a:off x="149" y="5076825"/>
            <a:ext cx="9143702" cy="666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0" name="xx%"/>
          <p:cNvSpPr txBox="1"/>
          <p:nvPr>
            <p:ph type="title" hasCustomPrompt="1"/>
          </p:nvPr>
        </p:nvSpPr>
        <p:spPr>
          <a:xfrm>
            <a:off x="387899" y="1152450"/>
            <a:ext cx="8368202" cy="1538400"/>
          </a:xfrm>
          <a:prstGeom prst="rect">
            <a:avLst/>
          </a:prstGeom>
        </p:spPr>
        <p:txBody>
          <a:bodyPr anchor="ctr"/>
          <a:lstStyle>
            <a:lvl1pPr algn="ctr">
              <a:defRPr sz="13000">
                <a:solidFill>
                  <a:schemeClr val="accent5"/>
                </a:solidFill>
              </a:defRPr>
            </a:lvl1pPr>
          </a:lstStyle>
          <a:p>
            <a:pPr/>
            <a:r>
              <a:t>xx%</a:t>
            </a:r>
          </a:p>
        </p:txBody>
      </p:sp>
      <p:sp>
        <p:nvSpPr>
          <p:cNvPr id="101" name="Body Level One…"/>
          <p:cNvSpPr txBox="1"/>
          <p:nvPr>
            <p:ph type="body" sz="quarter" idx="1"/>
          </p:nvPr>
        </p:nvSpPr>
        <p:spPr>
          <a:xfrm>
            <a:off x="387899" y="2919450"/>
            <a:ext cx="8368202" cy="10716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Text"/>
          <p:cNvSpPr txBox="1"/>
          <p:nvPr>
            <p:ph type="title"/>
          </p:nvPr>
        </p:nvSpPr>
        <p:spPr>
          <a:xfrm>
            <a:off x="514351" y="457200"/>
            <a:ext cx="8130600" cy="945000"/>
          </a:xfrm>
          <a:prstGeom prst="rect">
            <a:avLst/>
          </a:prstGeom>
        </p:spPr>
        <p:txBody>
          <a:bodyPr lIns="34275" tIns="34275" rIns="34275" bIns="34275" anchor="ctr"/>
          <a:lstStyle/>
          <a:p>
            <a:pPr/>
            <a:r>
              <a:t>Title Text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4419600" y="4599637"/>
            <a:ext cx="2133600" cy="335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itle Text"/>
          <p:cNvSpPr txBox="1"/>
          <p:nvPr>
            <p:ph type="title"/>
          </p:nvPr>
        </p:nvSpPr>
        <p:spPr>
          <a:xfrm>
            <a:off x="514351" y="457200"/>
            <a:ext cx="8130600" cy="945000"/>
          </a:xfrm>
          <a:prstGeom prst="rect">
            <a:avLst/>
          </a:prstGeom>
        </p:spPr>
        <p:txBody>
          <a:bodyPr lIns="34275" tIns="34275" rIns="34275" bIns="34275" anchor="ctr"/>
          <a:lstStyle/>
          <a:p>
            <a:pPr/>
            <a:r>
              <a:t>Title Text</a:t>
            </a:r>
          </a:p>
        </p:txBody>
      </p:sp>
      <p:sp>
        <p:nvSpPr>
          <p:cNvPr id="125" name="Body Level One…"/>
          <p:cNvSpPr txBox="1"/>
          <p:nvPr>
            <p:ph type="body" idx="1"/>
          </p:nvPr>
        </p:nvSpPr>
        <p:spPr>
          <a:xfrm>
            <a:off x="514351" y="1402199"/>
            <a:ext cx="8130600" cy="2941201"/>
          </a:xfrm>
          <a:prstGeom prst="rect">
            <a:avLst/>
          </a:prstGeom>
        </p:spPr>
        <p:txBody>
          <a:bodyPr lIns="34275" tIns="34275" rIns="34275" bIns="34275">
            <a:normAutofit fontScale="100000" lnSpcReduction="0"/>
          </a:bodyPr>
          <a:lstStyle>
            <a:lvl1pPr indent="-317500">
              <a:lnSpc>
                <a:spcPct val="100000"/>
              </a:lnSpc>
              <a:spcBef>
                <a:spcPts val="800"/>
              </a:spcBef>
              <a:buChar char="•"/>
            </a:lvl1pPr>
            <a:lvl2pPr>
              <a:lnSpc>
                <a:spcPct val="100000"/>
              </a:lnSpc>
              <a:spcBef>
                <a:spcPts val="800"/>
              </a:spcBef>
              <a:buChar char="•"/>
            </a:lvl2pPr>
            <a:lvl3pPr>
              <a:lnSpc>
                <a:spcPct val="100000"/>
              </a:lnSpc>
              <a:spcBef>
                <a:spcPts val="800"/>
              </a:spcBef>
              <a:buChar char="•"/>
            </a:lvl3pPr>
            <a:lvl4pPr>
              <a:lnSpc>
                <a:spcPct val="100000"/>
              </a:lnSpc>
              <a:spcBef>
                <a:spcPts val="800"/>
              </a:spcBef>
              <a:buChar char="•"/>
            </a:lvl4pPr>
            <a:lvl5pPr>
              <a:lnSpc>
                <a:spcPct val="100000"/>
              </a:lnSpc>
              <a:spcBef>
                <a:spcPts val="800"/>
              </a:spcBef>
              <a:buChar char="•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6" name="Google Shape;64;p14"/>
          <p:cNvSpPr/>
          <p:nvPr/>
        </p:nvSpPr>
        <p:spPr>
          <a:xfrm flipV="1">
            <a:off x="50655" y="729050"/>
            <a:ext cx="1" cy="378001"/>
          </a:xfrm>
          <a:prstGeom prst="line">
            <a:avLst/>
          </a:prstGeom>
          <a:ln w="127000" cap="sq">
            <a:solidFill>
              <a:schemeClr val="accent3"/>
            </a:solidFill>
            <a:miter lim="8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4419600" y="4599637"/>
            <a:ext cx="2133600" cy="335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itle Text"/>
          <p:cNvSpPr txBox="1"/>
          <p:nvPr>
            <p:ph type="title"/>
          </p:nvPr>
        </p:nvSpPr>
        <p:spPr>
          <a:xfrm>
            <a:off x="514351" y="457200"/>
            <a:ext cx="8130600" cy="945000"/>
          </a:xfrm>
          <a:prstGeom prst="rect">
            <a:avLst/>
          </a:prstGeom>
        </p:spPr>
        <p:txBody>
          <a:bodyPr lIns="34275" tIns="34275" rIns="34275" bIns="34275" anchor="ctr"/>
          <a:lstStyle/>
          <a:p>
            <a:pPr/>
            <a:r>
              <a:t>Title Text</a:t>
            </a:r>
          </a:p>
        </p:txBody>
      </p:sp>
      <p:sp>
        <p:nvSpPr>
          <p:cNvPr id="135" name="Google Shape;67;p15"/>
          <p:cNvSpPr/>
          <p:nvPr/>
        </p:nvSpPr>
        <p:spPr>
          <a:xfrm>
            <a:off x="497517" y="1342669"/>
            <a:ext cx="8147401" cy="3060302"/>
          </a:xfrm>
          <a:prstGeom prst="roundRect">
            <a:avLst>
              <a:gd name="adj" fmla="val 2634"/>
            </a:avLst>
          </a:prstGeom>
          <a:solidFill>
            <a:schemeClr val="accent3">
              <a:alpha val="749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/>
          </a:p>
        </p:txBody>
      </p:sp>
      <p:sp>
        <p:nvSpPr>
          <p:cNvPr id="136" name="Body Level One…"/>
          <p:cNvSpPr txBox="1"/>
          <p:nvPr>
            <p:ph type="body" sz="half" idx="1"/>
          </p:nvPr>
        </p:nvSpPr>
        <p:spPr>
          <a:xfrm>
            <a:off x="514351" y="1402199"/>
            <a:ext cx="3780000" cy="2941201"/>
          </a:xfrm>
          <a:prstGeom prst="rect">
            <a:avLst/>
          </a:prstGeom>
        </p:spPr>
        <p:txBody>
          <a:bodyPr lIns="34275" tIns="34275" rIns="34275" bIns="34275">
            <a:normAutofit fontScale="100000" lnSpcReduction="0"/>
          </a:bodyPr>
          <a:lstStyle>
            <a:lvl1pPr indent="-317500">
              <a:lnSpc>
                <a:spcPct val="100000"/>
              </a:lnSpc>
              <a:spcBef>
                <a:spcPts val="800"/>
              </a:spcBef>
              <a:buChar char="•"/>
            </a:lvl1pPr>
            <a:lvl2pPr>
              <a:lnSpc>
                <a:spcPct val="100000"/>
              </a:lnSpc>
              <a:spcBef>
                <a:spcPts val="800"/>
              </a:spcBef>
              <a:buChar char="•"/>
            </a:lvl2pPr>
            <a:lvl3pPr>
              <a:lnSpc>
                <a:spcPct val="100000"/>
              </a:lnSpc>
              <a:spcBef>
                <a:spcPts val="800"/>
              </a:spcBef>
              <a:buChar char="•"/>
            </a:lvl3pPr>
            <a:lvl4pPr>
              <a:lnSpc>
                <a:spcPct val="100000"/>
              </a:lnSpc>
              <a:spcBef>
                <a:spcPts val="800"/>
              </a:spcBef>
              <a:buChar char="•"/>
            </a:lvl4pPr>
            <a:lvl5pPr>
              <a:lnSpc>
                <a:spcPct val="100000"/>
              </a:lnSpc>
              <a:spcBef>
                <a:spcPts val="800"/>
              </a:spcBef>
              <a:buChar char="•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Google Shape;69;p15"/>
          <p:cNvSpPr/>
          <p:nvPr/>
        </p:nvSpPr>
        <p:spPr>
          <a:xfrm flipV="1">
            <a:off x="42862" y="747640"/>
            <a:ext cx="2701" cy="368401"/>
          </a:xfrm>
          <a:prstGeom prst="line">
            <a:avLst/>
          </a:prstGeom>
          <a:ln w="127000" cap="sq">
            <a:solidFill>
              <a:schemeClr val="accent3"/>
            </a:solidFill>
            <a:miter lim="8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38" name="Slide Number"/>
          <p:cNvSpPr txBox="1"/>
          <p:nvPr>
            <p:ph type="sldNum" sz="quarter" idx="2"/>
          </p:nvPr>
        </p:nvSpPr>
        <p:spPr>
          <a:xfrm>
            <a:off x="4419600" y="4599637"/>
            <a:ext cx="2133600" cy="335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le Text"/>
          <p:cNvSpPr txBox="1"/>
          <p:nvPr>
            <p:ph type="title"/>
          </p:nvPr>
        </p:nvSpPr>
        <p:spPr>
          <a:xfrm>
            <a:off x="752855" y="3431285"/>
            <a:ext cx="7781702" cy="740701"/>
          </a:xfrm>
          <a:prstGeom prst="rect">
            <a:avLst/>
          </a:prstGeom>
        </p:spPr>
        <p:txBody>
          <a:bodyPr lIns="0" tIns="0" rIns="0" bIns="0"/>
          <a:lstStyle/>
          <a:p>
            <a:pPr/>
            <a:r>
              <a:t>Title Text</a:t>
            </a:r>
          </a:p>
        </p:txBody>
      </p:sp>
      <p:sp>
        <p:nvSpPr>
          <p:cNvPr id="146" name="Google Shape;72;p16"/>
          <p:cNvSpPr/>
          <p:nvPr>
            <p:ph type="pic" sz="quarter" idx="21"/>
          </p:nvPr>
        </p:nvSpPr>
        <p:spPr>
          <a:xfrm>
            <a:off x="786338" y="1605520"/>
            <a:ext cx="2286001" cy="1714501"/>
          </a:xfrm>
          <a:prstGeom prst="rect">
            <a:avLst/>
          </a:prstGeom>
          <a:ln w="38100" cap="sq">
            <a:solidFill>
              <a:srgbClr val="00517C"/>
            </a:solidFill>
            <a:miter lim="800000"/>
          </a:ln>
          <a:effectLst>
            <a:outerShdw sx="100000" sy="100000" kx="0" ky="0" algn="b" rotWithShape="0" blurRad="50800" dist="50800" dir="2700000">
              <a:srgbClr val="000000">
                <a:alpha val="49410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7" name="Google Shape;73;p16"/>
          <p:cNvSpPr/>
          <p:nvPr>
            <p:ph type="pic" sz="quarter" idx="22"/>
          </p:nvPr>
        </p:nvSpPr>
        <p:spPr>
          <a:xfrm>
            <a:off x="3474604" y="1605520"/>
            <a:ext cx="2286001" cy="1714501"/>
          </a:xfrm>
          <a:prstGeom prst="rect">
            <a:avLst/>
          </a:prstGeom>
          <a:ln w="38100" cap="sq">
            <a:solidFill>
              <a:srgbClr val="00517C"/>
            </a:solidFill>
            <a:miter lim="800000"/>
          </a:ln>
          <a:effectLst>
            <a:outerShdw sx="100000" sy="100000" kx="0" ky="0" algn="b" rotWithShape="0" blurRad="50800" dist="50800" dir="2700000">
              <a:srgbClr val="000000">
                <a:alpha val="49410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8" name="Google Shape;74;p16"/>
          <p:cNvSpPr/>
          <p:nvPr>
            <p:ph type="pic" sz="quarter" idx="23"/>
          </p:nvPr>
        </p:nvSpPr>
        <p:spPr>
          <a:xfrm>
            <a:off x="6162869" y="1605520"/>
            <a:ext cx="2286001" cy="1714501"/>
          </a:xfrm>
          <a:prstGeom prst="rect">
            <a:avLst/>
          </a:prstGeom>
          <a:ln w="38100" cap="sq">
            <a:solidFill>
              <a:srgbClr val="00517C"/>
            </a:solidFill>
            <a:miter lim="800000"/>
          </a:ln>
          <a:effectLst>
            <a:outerShdw sx="100000" sy="100000" kx="0" ky="0" algn="b" rotWithShape="0" blurRad="50800" dist="50800" dir="2700000">
              <a:srgbClr val="000000">
                <a:alpha val="49410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9" name="Body Level One…"/>
          <p:cNvSpPr txBox="1"/>
          <p:nvPr>
            <p:ph type="body" sz="quarter" idx="1"/>
          </p:nvPr>
        </p:nvSpPr>
        <p:spPr>
          <a:xfrm>
            <a:off x="752669" y="4200525"/>
            <a:ext cx="7772401" cy="628501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 sz="1400"/>
            </a:lvl1pPr>
            <a:lvl2pPr marL="914400" indent="-317500">
              <a:lnSpc>
                <a:spcPct val="100000"/>
              </a:lnSpc>
              <a:buClrTx/>
              <a:buSzPts val="1400"/>
              <a:buFontTx/>
              <a:buChar char="•"/>
              <a:defRPr sz="1400"/>
            </a:lvl2pPr>
            <a:lvl3pPr marL="1371600" indent="-317500">
              <a:lnSpc>
                <a:spcPct val="100000"/>
              </a:lnSpc>
              <a:buClrTx/>
              <a:buSzPts val="1400"/>
              <a:buFontTx/>
              <a:buChar char="•"/>
              <a:defRPr sz="1400"/>
            </a:lvl3pPr>
            <a:lvl4pPr marL="1828800" indent="-317500">
              <a:lnSpc>
                <a:spcPct val="100000"/>
              </a:lnSpc>
              <a:buClrTx/>
              <a:buSzPts val="1400"/>
              <a:buFontTx/>
              <a:buChar char="•"/>
              <a:defRPr sz="1400"/>
            </a:lvl4pPr>
            <a:lvl5pPr marL="2286000" indent="-317500">
              <a:lnSpc>
                <a:spcPct val="100000"/>
              </a:lnSpc>
              <a:buClrTx/>
              <a:buSzPts val="1400"/>
              <a:buFontTx/>
              <a:buChar char="•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xfrm>
            <a:off x="8449594" y="4446755"/>
            <a:ext cx="195551" cy="195551"/>
          </a:xfrm>
          <a:prstGeom prst="rect">
            <a:avLst/>
          </a:prstGeom>
        </p:spPr>
        <p:txBody>
          <a:bodyPr lIns="34275" tIns="34275" rIns="34275" bIns="34275"/>
          <a:lstStyle>
            <a:lvl1pPr>
              <a:defRPr sz="900">
                <a:solidFill>
                  <a:srgbClr val="CFD8DC"/>
                </a:solidFill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17;p3"/>
          <p:cNvSpPr/>
          <p:nvPr/>
        </p:nvSpPr>
        <p:spPr>
          <a:xfrm>
            <a:off x="4359602" y="2817464"/>
            <a:ext cx="424801" cy="1"/>
          </a:xfrm>
          <a:prstGeom prst="line">
            <a:avLst/>
          </a:prstGeom>
          <a:ln w="38100">
            <a:solidFill>
              <a:schemeClr val="accent4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480750" y="1764950"/>
            <a:ext cx="8222100" cy="907501"/>
          </a:xfrm>
          <a:prstGeom prst="rect">
            <a:avLst/>
          </a:prstGeom>
        </p:spPr>
        <p:txBody>
          <a:bodyPr/>
          <a:lstStyle>
            <a:lvl1pPr algn="ctr"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21;p4"/>
          <p:cNvSpPr/>
          <p:nvPr/>
        </p:nvSpPr>
        <p:spPr>
          <a:xfrm>
            <a:off x="492563" y="1260284"/>
            <a:ext cx="424801" cy="1"/>
          </a:xfrm>
          <a:prstGeom prst="line">
            <a:avLst/>
          </a:prstGeom>
          <a:ln w="38100">
            <a:solidFill>
              <a:schemeClr val="accent4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4" name="Body Level One…"/>
          <p:cNvSpPr txBox="1"/>
          <p:nvPr>
            <p:ph type="body" idx="1"/>
          </p:nvPr>
        </p:nvSpPr>
        <p:spPr>
          <a:xfrm>
            <a:off x="387899" y="1489823"/>
            <a:ext cx="8368202" cy="30789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26;p5"/>
          <p:cNvSpPr/>
          <p:nvPr/>
        </p:nvSpPr>
        <p:spPr>
          <a:xfrm>
            <a:off x="492563" y="1260284"/>
            <a:ext cx="424801" cy="1"/>
          </a:xfrm>
          <a:prstGeom prst="line">
            <a:avLst/>
          </a:prstGeom>
          <a:ln w="38100">
            <a:solidFill>
              <a:schemeClr val="accent4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half" idx="1"/>
          </p:nvPr>
        </p:nvSpPr>
        <p:spPr>
          <a:xfrm>
            <a:off x="387899" y="1489824"/>
            <a:ext cx="3999902" cy="30789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Google Shape;29;p5"/>
          <p:cNvSpPr txBox="1"/>
          <p:nvPr>
            <p:ph type="body" sz="half" idx="21"/>
          </p:nvPr>
        </p:nvSpPr>
        <p:spPr>
          <a:xfrm>
            <a:off x="4756199" y="1489824"/>
            <a:ext cx="3999902" cy="30789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35;p7"/>
          <p:cNvSpPr/>
          <p:nvPr/>
        </p:nvSpPr>
        <p:spPr>
          <a:xfrm>
            <a:off x="489218" y="1412276"/>
            <a:ext cx="331501" cy="1"/>
          </a:xfrm>
          <a:prstGeom prst="line">
            <a:avLst/>
          </a:prstGeom>
          <a:ln w="38100">
            <a:solidFill>
              <a:schemeClr val="accent4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xfrm>
            <a:off x="387899" y="555600"/>
            <a:ext cx="2808001" cy="7557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sz="quarter" idx="1"/>
          </p:nvPr>
        </p:nvSpPr>
        <p:spPr>
          <a:xfrm>
            <a:off x="387899" y="1594024"/>
            <a:ext cx="2808001" cy="2681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/>
          <p:nvPr>
            <p:ph type="title"/>
          </p:nvPr>
        </p:nvSpPr>
        <p:spPr>
          <a:xfrm>
            <a:off x="490250" y="526349"/>
            <a:ext cx="56187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43;p9"/>
          <p:cNvSpPr/>
          <p:nvPr/>
        </p:nvSpPr>
        <p:spPr>
          <a:xfrm>
            <a:off x="4572000" y="-75"/>
            <a:ext cx="4572000" cy="5143501"/>
          </a:xfrm>
          <a:prstGeom prst="rect">
            <a:avLst/>
          </a:prstGeom>
          <a:solidFill>
            <a:srgbClr val="00406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0" name="Google Shape;44;p9"/>
          <p:cNvSpPr/>
          <p:nvPr/>
        </p:nvSpPr>
        <p:spPr>
          <a:xfrm>
            <a:off x="5029675" y="4495503"/>
            <a:ext cx="540901" cy="1"/>
          </a:xfrm>
          <a:prstGeom prst="line">
            <a:avLst/>
          </a:prstGeom>
          <a:ln w="38100">
            <a:solidFill>
              <a:schemeClr val="accent5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" name="Title Text"/>
          <p:cNvSpPr txBox="1"/>
          <p:nvPr>
            <p:ph type="title"/>
          </p:nvPr>
        </p:nvSpPr>
        <p:spPr>
          <a:xfrm>
            <a:off x="265500" y="1209075"/>
            <a:ext cx="4045200" cy="1506301"/>
          </a:xfrm>
          <a:prstGeom prst="rect">
            <a:avLst/>
          </a:prstGeom>
        </p:spPr>
        <p:txBody>
          <a:bodyPr/>
          <a:lstStyle>
            <a:lvl1pPr algn="ctr">
              <a:defRPr sz="3800"/>
            </a:lvl1pPr>
          </a:lstStyle>
          <a:p>
            <a:pPr/>
            <a:r>
              <a:t>Title Text</a:t>
            </a:r>
          </a:p>
        </p:txBody>
      </p:sp>
      <p:sp>
        <p:nvSpPr>
          <p:cNvPr id="82" name="Body Level One…"/>
          <p:cNvSpPr txBox="1"/>
          <p:nvPr>
            <p:ph type="body" sz="quarter" idx="1"/>
          </p:nvPr>
        </p:nvSpPr>
        <p:spPr>
          <a:xfrm>
            <a:off x="265500" y="2769000"/>
            <a:ext cx="4045200" cy="13455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chemeClr val="accent5"/>
                </a:solidFill>
              </a:defRPr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chemeClr val="accent5"/>
                </a:solidFill>
              </a:defRPr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chemeClr val="accent5"/>
                </a:solidFill>
              </a:defRPr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chemeClr val="accent5"/>
                </a:solidFill>
              </a:defRPr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chemeClr val="accent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Google Shape;47;p9"/>
          <p:cNvSpPr txBox="1"/>
          <p:nvPr>
            <p:ph type="body" sz="half" idx="21"/>
          </p:nvPr>
        </p:nvSpPr>
        <p:spPr>
          <a:xfrm>
            <a:off x="4939500" y="724199"/>
            <a:ext cx="3837000" cy="3695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/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Body Level One…"/>
          <p:cNvSpPr txBox="1"/>
          <p:nvPr>
            <p:ph type="body" sz="quarter" idx="1"/>
          </p:nvPr>
        </p:nvSpPr>
        <p:spPr>
          <a:xfrm>
            <a:off x="319499" y="4233724"/>
            <a:ext cx="5998802" cy="5988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>
              <a:lnSpc>
                <a:spcPct val="100000"/>
              </a:lnSpc>
              <a:buClrTx/>
              <a:buFontTx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>
              <a:lnSpc>
                <a:spcPct val="100000"/>
              </a:lnSpc>
              <a:buClrTx/>
              <a:buFontTx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>
              <a:lnSpc>
                <a:spcPct val="100000"/>
              </a:lnSpc>
              <a:buClrTx/>
              <a:buFontTx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>
              <a:lnSpc>
                <a:spcPct val="100000"/>
              </a:lnSpc>
              <a:buClrTx/>
              <a:buFontTx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87899" y="458024"/>
            <a:ext cx="8368202" cy="68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84345" y="4692391"/>
            <a:ext cx="336814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euvsdisinfo.eu/disinformation-cases/" TargetMode="External"/><Relationship Id="rId3" Type="http://schemas.openxmlformats.org/officeDocument/2006/relationships/hyperlink" Target="https://medium.com/dfrlab" TargetMode="External"/><Relationship Id="rId4" Type="http://schemas.openxmlformats.org/officeDocument/2006/relationships/hyperlink" Target="https://comprop.oii.ox.ac.uk/" TargetMode="External"/><Relationship Id="rId5" Type="http://schemas.openxmlformats.org/officeDocument/2006/relationships/hyperlink" Target="https://comprop.oii.ox.ac.uk/wp-content/uploads/sites/93/2019/09/CyberTroop-Report19.pdf" TargetMode="External"/><Relationship Id="rId6" Type="http://schemas.openxmlformats.org/officeDocument/2006/relationships/hyperlink" Target="https://comprop.oii.ox.ac.uk/wp-content/uploads/sites/93/2019/09/Case-Studies-Collated-NOV-2019-1.pdf" TargetMode="External"/><Relationship Id="rId7" Type="http://schemas.openxmlformats.org/officeDocument/2006/relationships/hyperlink" Target="https://www.newsguardtech.com/covid-19-resources/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hyperlink" Target="https://comprop.oii.ox.ac.uk/wp-content/uploads/sites/93/2019/09/CyberTroop-Report19.pdf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83;p17"/>
          <p:cNvSpPr txBox="1"/>
          <p:nvPr>
            <p:ph type="ctrTitle"/>
          </p:nvPr>
        </p:nvSpPr>
        <p:spPr>
          <a:xfrm>
            <a:off x="1680302" y="1188925"/>
            <a:ext cx="5783401" cy="1457401"/>
          </a:xfrm>
          <a:prstGeom prst="rect">
            <a:avLst/>
          </a:prstGeom>
        </p:spPr>
        <p:txBody>
          <a:bodyPr/>
          <a:lstStyle/>
          <a:p>
            <a:pPr/>
            <a:r>
              <a:t>CTI League</a:t>
            </a:r>
          </a:p>
          <a:p>
            <a:pPr/>
            <a:r>
              <a:t>Disinformation</a:t>
            </a:r>
          </a:p>
        </p:txBody>
      </p:sp>
      <p:sp>
        <p:nvSpPr>
          <p:cNvPr id="160" name="Google Shape;84;p17"/>
          <p:cNvSpPr txBox="1"/>
          <p:nvPr>
            <p:ph type="subTitle" sz="quarter" idx="1"/>
          </p:nvPr>
        </p:nvSpPr>
        <p:spPr>
          <a:xfrm>
            <a:off x="1680302" y="3049449"/>
            <a:ext cx="5783401" cy="909001"/>
          </a:xfrm>
          <a:prstGeom prst="rect">
            <a:avLst/>
          </a:prstGeom>
        </p:spPr>
        <p:txBody>
          <a:bodyPr/>
          <a:lstStyle/>
          <a:p>
            <a:pPr marL="0" indent="0" defTabSz="713231">
              <a:defRPr sz="1871"/>
            </a:pPr>
            <a:r>
              <a:t>2020-05-23</a:t>
            </a:r>
          </a:p>
          <a:p>
            <a:pPr marL="0" indent="0" defTabSz="713231">
              <a:defRPr sz="1871"/>
            </a:pPr>
            <a:r>
              <a:t>Discussion: Covid19 Disinformation Outside the USA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42;p26"/>
          <p:cNvSpPr txBox="1"/>
          <p:nvPr>
            <p:ph type="title"/>
          </p:nvPr>
        </p:nvSpPr>
        <p:spPr>
          <a:xfrm>
            <a:off x="387899" y="1284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Italy - Early AntiVaxxers</a:t>
            </a:r>
          </a:p>
        </p:txBody>
      </p:sp>
      <p:pic>
        <p:nvPicPr>
          <p:cNvPr id="192" name="Google Shape;143;p26" descr="Google Shape;143;p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9674" y="814524"/>
            <a:ext cx="3974424" cy="40241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48;p27"/>
          <p:cNvSpPr txBox="1"/>
          <p:nvPr>
            <p:ph type="title"/>
          </p:nvPr>
        </p:nvSpPr>
        <p:spPr>
          <a:xfrm>
            <a:off x="387899" y="153774"/>
            <a:ext cx="8368202" cy="1031702"/>
          </a:xfrm>
          <a:prstGeom prst="rect">
            <a:avLst/>
          </a:prstGeom>
        </p:spPr>
        <p:txBody>
          <a:bodyPr/>
          <a:lstStyle>
            <a:lvl1pPr defTabSz="850391">
              <a:defRPr sz="2790"/>
            </a:lvl1pPr>
          </a:lstStyle>
          <a:p>
            <a:pPr/>
            <a:r>
              <a:t>India - whatsapp, fake cures, SM responsible for curation, strong messaging from Modi</a:t>
            </a:r>
          </a:p>
        </p:txBody>
      </p:sp>
      <p:pic>
        <p:nvPicPr>
          <p:cNvPr id="195" name="Google Shape;149;p27" descr="Google Shape;149;p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974" y="1541899"/>
            <a:ext cx="3348978" cy="33489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Google Shape;150;p27" descr="Google Shape;150;p2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45424" y="1591424"/>
            <a:ext cx="2088752" cy="32499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55;p28"/>
          <p:cNvSpPr txBox="1"/>
          <p:nvPr>
            <p:ph type="title"/>
          </p:nvPr>
        </p:nvSpPr>
        <p:spPr>
          <a:xfrm>
            <a:off x="387899" y="1622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Africa: outbreaks, fake cures</a:t>
            </a:r>
          </a:p>
        </p:txBody>
      </p:sp>
      <p:pic>
        <p:nvPicPr>
          <p:cNvPr id="199" name="Google Shape;156;p28" descr="Google Shape;156;p2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8137" y="848324"/>
            <a:ext cx="3990377" cy="39903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Google Shape;157;p28" descr="Google Shape;157;p2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20913" y="1000724"/>
            <a:ext cx="4570687" cy="3412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162;p29"/>
          <p:cNvSpPr txBox="1"/>
          <p:nvPr>
            <p:ph type="title"/>
          </p:nvPr>
        </p:nvSpPr>
        <p:spPr>
          <a:xfrm>
            <a:off x="387899" y="4580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Over to you…  </a:t>
            </a:r>
          </a:p>
        </p:txBody>
      </p:sp>
      <p:sp>
        <p:nvSpPr>
          <p:cNvPr id="203" name="Google Shape;163;p29"/>
          <p:cNvSpPr txBox="1"/>
          <p:nvPr>
            <p:ph type="body" idx="1"/>
          </p:nvPr>
        </p:nvSpPr>
        <p:spPr>
          <a:xfrm>
            <a:off x="387899" y="1489823"/>
            <a:ext cx="8368202" cy="307890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… or we go to the Googles…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89;p18"/>
          <p:cNvSpPr txBox="1"/>
          <p:nvPr>
            <p:ph type="title"/>
          </p:nvPr>
        </p:nvSpPr>
        <p:spPr>
          <a:xfrm>
            <a:off x="387899" y="4580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Questions about non-USA Disinfo</a:t>
            </a:r>
          </a:p>
        </p:txBody>
      </p:sp>
      <p:sp>
        <p:nvSpPr>
          <p:cNvPr id="163" name="Google Shape;90;p18"/>
          <p:cNvSpPr txBox="1"/>
          <p:nvPr>
            <p:ph type="body" idx="1"/>
          </p:nvPr>
        </p:nvSpPr>
        <p:spPr>
          <a:xfrm>
            <a:off x="387899" y="1489823"/>
            <a:ext cx="8368202" cy="3078902"/>
          </a:xfrm>
          <a:prstGeom prst="rect">
            <a:avLst/>
          </a:prstGeom>
        </p:spPr>
        <p:txBody>
          <a:bodyPr/>
          <a:lstStyle/>
          <a:p>
            <a:pPr/>
            <a:r>
              <a:t>What’s happening in misinfo targeted to Africa and the Middle East?</a:t>
            </a:r>
          </a:p>
          <a:p>
            <a:pPr/>
            <a:r>
              <a:t>Russia using Nigeria and Ghanaians for scams</a:t>
            </a:r>
          </a:p>
          <a:p>
            <a:pPr/>
            <a:r>
              <a:t>How can this inform our understanding of narratives?</a:t>
            </a:r>
          </a:p>
          <a:p>
            <a:pPr lvl="1" marL="914400" indent="-317500">
              <a:buSzPts val="1400"/>
              <a:defRPr sz="1400"/>
            </a:pPr>
            <a:r>
              <a:t>Region by region: what are the main topics?</a:t>
            </a:r>
          </a:p>
          <a:p>
            <a:pPr/>
            <a:r>
              <a:t>Translators and resources in other countries?</a:t>
            </a:r>
          </a:p>
          <a:p>
            <a:pPr/>
            <a:r>
              <a:t>What are the most effective channels used for disinfo in various countries?</a:t>
            </a:r>
          </a:p>
          <a:p>
            <a:pPr lvl="1" marL="914400" indent="-317500">
              <a:buSzPts val="1400"/>
              <a:defRPr sz="1400"/>
            </a:pPr>
            <a:r>
              <a:t>Are the same tool chains being used form multiple types of attacks?</a:t>
            </a:r>
          </a:p>
          <a:p>
            <a:pPr/>
            <a:r>
              <a:t>Antivax- How has it spread? What are the flows? Regional variations?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95;p19"/>
          <p:cNvSpPr txBox="1"/>
          <p:nvPr>
            <p:ph type="title"/>
          </p:nvPr>
        </p:nvSpPr>
        <p:spPr>
          <a:xfrm>
            <a:off x="387899" y="1453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Places to Look for non-USA Disinformation</a:t>
            </a:r>
          </a:p>
        </p:txBody>
      </p:sp>
      <p:sp>
        <p:nvSpPr>
          <p:cNvPr id="166" name="Google Shape;96;p19"/>
          <p:cNvSpPr txBox="1"/>
          <p:nvPr>
            <p:ph type="body" idx="1"/>
          </p:nvPr>
        </p:nvSpPr>
        <p:spPr>
          <a:xfrm>
            <a:off x="387899" y="913599"/>
            <a:ext cx="8368202" cy="3655202"/>
          </a:xfrm>
          <a:prstGeom prst="rect">
            <a:avLst/>
          </a:prstGeom>
        </p:spPr>
        <p:txBody>
          <a:bodyPr/>
          <a:lstStyle/>
          <a:p>
            <a:pPr/>
            <a:r>
              <a:t>Disinformation repositories</a:t>
            </a:r>
          </a:p>
          <a:p>
            <a:pPr lvl="1" marL="914400" indent="-317500">
              <a:buSzPts val="1400"/>
              <a:buFont typeface="Arial"/>
              <a:defRPr sz="1400" u="sng">
                <a:solidFill>
                  <a:schemeClr val="accent5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https://euvsdisinfo.eu/disinformation-cases/</a:t>
            </a:r>
            <a:r>
              <a:rPr u="none">
                <a:solidFill>
                  <a:srgbClr val="FFFFFF"/>
                </a:solidFill>
              </a:rPr>
              <a:t> - Russia disinfo on EU</a:t>
            </a:r>
          </a:p>
          <a:p>
            <a:pPr lvl="1" marL="914400" indent="-317500">
              <a:buSzPts val="1100"/>
              <a:buFont typeface="Arial"/>
              <a:defRPr sz="1100" u="sng">
                <a:solidFill>
                  <a:schemeClr val="accent5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https://medium.com/dfrlab</a:t>
            </a:r>
            <a:r>
              <a:rPr sz="1400" u="none">
                <a:solidFill>
                  <a:srgbClr val="FFFFFF"/>
                </a:solidFill>
              </a:rPr>
              <a:t> - world disinfo</a:t>
            </a:r>
            <a:endParaRPr sz="1400"/>
          </a:p>
          <a:p>
            <a:pPr lvl="1" marL="914400" indent="-317500">
              <a:buSzPts val="1400"/>
              <a:buFont typeface="Arial"/>
              <a:defRPr sz="1400" u="sng">
                <a:solidFill>
                  <a:schemeClr val="accent5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https://comprop.oii.ox.ac.uk/</a:t>
            </a:r>
            <a:r>
              <a:rPr u="none">
                <a:solidFill>
                  <a:srgbClr val="FFFFFF"/>
                </a:solidFill>
              </a:rPr>
              <a:t> - nationstate actors</a:t>
            </a:r>
          </a:p>
          <a:p>
            <a:pPr lvl="2" marL="1371600" indent="-317500">
              <a:buSzPts val="1400"/>
              <a:buFont typeface="Arial"/>
              <a:defRPr sz="1400">
                <a:latin typeface="+mn-lt"/>
                <a:ea typeface="+mn-ea"/>
                <a:cs typeface="+mn-cs"/>
                <a:sym typeface="Arial"/>
              </a:defRPr>
            </a:pPr>
            <a:r>
              <a:t>Specifically </a:t>
            </a:r>
            <a:r>
              <a:rPr sz="1100"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5" invalidUrl="" action="" tgtFrame="" tooltip="" history="1" highlightClick="0" endSnd="0"/>
              </a:rPr>
              <a:t>The Global Disinformation Order</a:t>
            </a:r>
            <a:r>
              <a:t> and </a:t>
            </a:r>
            <a:r>
              <a:rPr sz="1100"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6" invalidUrl="" action="" tgtFrame="" tooltip="" history="1" highlightClick="0" endSnd="0"/>
              </a:rPr>
              <a:t>https://comprop.oii.ox.ac.uk/wp-content/uploads/sites/93/2019/09/Case-Studies-Collated-NOV-2019-1.pdf</a:t>
            </a:r>
          </a:p>
          <a:p>
            <a:pPr lvl="1" marL="914400" indent="-317500">
              <a:buSzPts val="1400"/>
              <a:buFont typeface="Arial"/>
              <a:defRPr sz="1400" u="sng">
                <a:solidFill>
                  <a:schemeClr val="accent5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7" invalidUrl="" action="" tgtFrame="" tooltip="" history="1" highlightClick="0" endSnd="0"/>
              </a:rPr>
              <a:t>https://www.newsguardtech.com/covid-19-resources/</a:t>
            </a:r>
            <a:r>
              <a:rPr u="none">
                <a:solidFill>
                  <a:srgbClr val="FFFFFF"/>
                </a:solidFill>
              </a:rPr>
              <a:t> - c19 domains for several countries</a:t>
            </a:r>
          </a:p>
          <a:p>
            <a:pPr marL="0" indent="0">
              <a:spcBef>
                <a:spcPts val="1600"/>
              </a:spcBef>
              <a:buSzTx/>
              <a:buNone/>
            </a:pPr>
            <a:endParaRPr>
              <a:latin typeface="+mn-lt"/>
              <a:ea typeface="+mn-ea"/>
              <a:cs typeface="+mn-cs"/>
              <a:sym typeface="Arial"/>
            </a:endParaRPr>
          </a:p>
          <a:p>
            <a:pPr>
              <a:spcBef>
                <a:spcPts val="1600"/>
              </a:spcBef>
              <a:buFont typeface="Arial"/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t>Hive cases, MISP events etc</a:t>
            </a:r>
          </a:p>
          <a:p>
            <a:pPr lvl="1" marL="914400" indent="-342900">
              <a:buFont typeface="Arial"/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t>E.g. reopen starting in Australia, moving to Canada etc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01;p20"/>
          <p:cNvSpPr txBox="1"/>
          <p:nvPr>
            <p:ph type="title"/>
          </p:nvPr>
        </p:nvSpPr>
        <p:spPr>
          <a:xfrm>
            <a:off x="430149" y="1115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Things to think about: who</a:t>
            </a:r>
          </a:p>
        </p:txBody>
      </p:sp>
      <p:sp>
        <p:nvSpPr>
          <p:cNvPr id="169" name="Google Shape;102;p20"/>
          <p:cNvSpPr txBox="1"/>
          <p:nvPr>
            <p:ph type="body" idx="1"/>
          </p:nvPr>
        </p:nvSpPr>
        <p:spPr>
          <a:xfrm>
            <a:off x="387899" y="797623"/>
            <a:ext cx="8368202" cy="3078902"/>
          </a:xfrm>
          <a:prstGeom prst="rect">
            <a:avLst/>
          </a:prstGeom>
        </p:spPr>
        <p:txBody>
          <a:bodyPr/>
          <a:lstStyle/>
          <a:p>
            <a:pPr marL="0" indent="0" defTabSz="768095">
              <a:buSzTx/>
              <a:buNone/>
              <a:defRPr sz="1512"/>
            </a:pPr>
            <a:r>
              <a:t>How is a country involved?</a:t>
            </a:r>
          </a:p>
          <a:p>
            <a:pPr marL="384047" indent="-288035" defTabSz="768095">
              <a:spcBef>
                <a:spcPts val="1300"/>
              </a:spcBef>
              <a:buSzPts val="1500"/>
              <a:defRPr sz="1512"/>
            </a:pPr>
            <a:r>
              <a:t>Disinformation customer / originator</a:t>
            </a:r>
          </a:p>
          <a:p>
            <a:pPr marL="384047" indent="-288035" defTabSz="768095">
              <a:buSzPts val="1500"/>
              <a:defRPr sz="1512"/>
            </a:pPr>
            <a:r>
              <a:t>Disinformation target</a:t>
            </a:r>
          </a:p>
          <a:p>
            <a:pPr marL="384047" indent="-288035" defTabSz="768095">
              <a:buSzPts val="1500"/>
              <a:defRPr sz="1512"/>
            </a:pPr>
            <a:r>
              <a:t>Disinformation producer / factory</a:t>
            </a:r>
          </a:p>
          <a:p>
            <a:pPr marL="0" indent="0" defTabSz="768095">
              <a:spcBef>
                <a:spcPts val="1300"/>
              </a:spcBef>
              <a:buSzTx/>
              <a:buNone/>
              <a:defRPr sz="1512"/>
            </a:pPr>
            <a:r>
              <a:t>What type of disinformation? </a:t>
            </a:r>
          </a:p>
          <a:p>
            <a:pPr marL="384047" indent="-288035" defTabSz="768095">
              <a:spcBef>
                <a:spcPts val="1300"/>
              </a:spcBef>
              <a:buSzPts val="1500"/>
              <a:defRPr sz="1512"/>
            </a:pPr>
            <a:r>
              <a:t>Geopolitics / nationstate propaganda: country A to country B/C/etc</a:t>
            </a:r>
          </a:p>
          <a:p>
            <a:pPr marL="384047" indent="-288035" defTabSz="768095">
              <a:buSzPts val="1500"/>
              <a:defRPr sz="1512"/>
            </a:pPr>
            <a:r>
              <a:t>Politics / propaganda: country A to own population</a:t>
            </a:r>
          </a:p>
          <a:p>
            <a:pPr marL="384047" indent="-288035" defTabSz="768095">
              <a:buSzPts val="1500"/>
              <a:defRPr sz="1512"/>
            </a:pPr>
            <a:r>
              <a:t>Grifting: individuals to population (usually for money)</a:t>
            </a:r>
          </a:p>
          <a:p>
            <a:pPr marL="384047" indent="-288035" defTabSz="768095">
              <a:buSzPts val="1500"/>
              <a:defRPr sz="1512"/>
            </a:pPr>
            <a:r>
              <a:t>Power: groups to population (recruiting, actions etc)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07;p21"/>
          <p:cNvSpPr txBox="1"/>
          <p:nvPr>
            <p:ph type="title"/>
          </p:nvPr>
        </p:nvSpPr>
        <p:spPr>
          <a:xfrm>
            <a:off x="387899" y="1622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Things to think about: what</a:t>
            </a:r>
          </a:p>
        </p:txBody>
      </p:sp>
      <p:sp>
        <p:nvSpPr>
          <p:cNvPr id="172" name="Google Shape;108;p21"/>
          <p:cNvSpPr txBox="1"/>
          <p:nvPr>
            <p:ph type="body" idx="1"/>
          </p:nvPr>
        </p:nvSpPr>
        <p:spPr>
          <a:xfrm>
            <a:off x="387899" y="848324"/>
            <a:ext cx="8368202" cy="37203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Localisation: </a:t>
            </a:r>
          </a:p>
          <a:p>
            <a:pPr>
              <a:spcBef>
                <a:spcPts val="1600"/>
              </a:spcBef>
            </a:pPr>
            <a:r>
              <a:t>Local tech use (including social media)</a:t>
            </a:r>
          </a:p>
          <a:p>
            <a:pPr/>
            <a:r>
              <a:t>Local power structures</a:t>
            </a:r>
          </a:p>
          <a:p>
            <a:pPr/>
            <a:r>
              <a:t>Local concerns</a:t>
            </a:r>
          </a:p>
          <a:p>
            <a:pPr/>
            <a:r>
              <a:t>Languages</a:t>
            </a:r>
          </a:p>
          <a:p>
            <a:pPr/>
            <a:r>
              <a:t>Communication style</a:t>
            </a:r>
          </a:p>
          <a:p>
            <a:pPr/>
            <a:r>
              <a:t>Local idioms (e.g. “cockroaches”)</a:t>
            </a:r>
          </a:p>
          <a:p>
            <a:pPr marL="0" indent="0">
              <a:spcBef>
                <a:spcPts val="1600"/>
              </a:spcBef>
              <a:buSzTx/>
              <a:buNone/>
            </a:pPr>
            <a:r>
              <a:t>Globalisation</a:t>
            </a:r>
          </a:p>
          <a:p>
            <a:pPr>
              <a:spcBef>
                <a:spcPts val="1600"/>
              </a:spcBef>
            </a:pPr>
            <a:r>
              <a:t>Common themes: politics, grifters, 5g, antivax etc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13;p22"/>
          <p:cNvSpPr txBox="1"/>
          <p:nvPr>
            <p:ph type="title"/>
          </p:nvPr>
        </p:nvSpPr>
        <p:spPr>
          <a:xfrm>
            <a:off x="379999" y="35749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Comprop is a good place to start… </a:t>
            </a:r>
          </a:p>
        </p:txBody>
      </p:sp>
      <p:pic>
        <p:nvPicPr>
          <p:cNvPr id="175" name="Google Shape;114;p22" descr="Google Shape;114;p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5700" y="721849"/>
            <a:ext cx="6896798" cy="3934676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Google Shape;115;p22"/>
          <p:cNvSpPr txBox="1"/>
          <p:nvPr/>
        </p:nvSpPr>
        <p:spPr>
          <a:xfrm>
            <a:off x="1326524" y="4656525"/>
            <a:ext cx="6321602" cy="330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100"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defRPr>
            </a:lvl1pPr>
          </a:lstStyle>
          <a:p>
            <a:pPr>
              <a:defRPr>
                <a:uFillTx/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https://comprop.oii.ox.ac.uk/wp-content/uploads/sites/93/2019/09/CyberTroop-Report19.pdf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20;p23"/>
          <p:cNvSpPr txBox="1"/>
          <p:nvPr>
            <p:ph type="title"/>
          </p:nvPr>
        </p:nvSpPr>
        <p:spPr>
          <a:xfrm>
            <a:off x="387899" y="608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Comprop on Nationstate actors</a:t>
            </a:r>
          </a:p>
        </p:txBody>
      </p:sp>
      <p:pic>
        <p:nvPicPr>
          <p:cNvPr id="179" name="Google Shape;121;p23" descr="Google Shape;121;p2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9975" y="1241462"/>
            <a:ext cx="4506127" cy="2803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Google Shape;122;p23" descr="Google Shape;122;p2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7899" y="1161174"/>
            <a:ext cx="3706802" cy="2963676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Google Shape;123;p23"/>
          <p:cNvSpPr txBox="1"/>
          <p:nvPr/>
        </p:nvSpPr>
        <p:spPr>
          <a:xfrm>
            <a:off x="1588949" y="4378524"/>
            <a:ext cx="4867802" cy="424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6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External vs Internal disinformation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28;p24"/>
          <p:cNvSpPr txBox="1"/>
          <p:nvPr>
            <p:ph type="title"/>
          </p:nvPr>
        </p:nvSpPr>
        <p:spPr>
          <a:xfrm>
            <a:off x="387899" y="212949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Comprop: Nationstate platform use</a:t>
            </a:r>
          </a:p>
        </p:txBody>
      </p:sp>
      <p:pic>
        <p:nvPicPr>
          <p:cNvPr id="184" name="Google Shape;129;p24" descr="Google Shape;129;p2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3150" y="1026113"/>
            <a:ext cx="4954100" cy="335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Google Shape;130;p24" descr="Google Shape;130;p2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2400" y="1051449"/>
            <a:ext cx="5093350" cy="3301726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Google Shape;131;p24"/>
          <p:cNvSpPr txBox="1"/>
          <p:nvPr/>
        </p:nvSpPr>
        <p:spPr>
          <a:xfrm>
            <a:off x="7479300" y="1141774"/>
            <a:ext cx="9720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Facebook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36;p25"/>
          <p:cNvSpPr txBox="1"/>
          <p:nvPr>
            <p:ph type="title"/>
          </p:nvPr>
        </p:nvSpPr>
        <p:spPr>
          <a:xfrm>
            <a:off x="387899" y="1284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Comprop: Who</a:t>
            </a:r>
          </a:p>
        </p:txBody>
      </p:sp>
      <p:pic>
        <p:nvPicPr>
          <p:cNvPr id="189" name="Google Shape;137;p25" descr="Google Shape;137;p2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3275" y="814524"/>
            <a:ext cx="7131075" cy="40241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00517C"/>
      </a:dk1>
      <a:lt1>
        <a:srgbClr val="FFFFFF"/>
      </a:lt1>
      <a:dk2>
        <a:srgbClr val="A7A7A7"/>
      </a:dk2>
      <a:lt2>
        <a:srgbClr val="535353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0000FF"/>
      </a:hlink>
      <a:folHlink>
        <a:srgbClr val="FF00FF"/>
      </a:folHlink>
    </a:clrScheme>
    <a:fontScheme name="Marina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Mar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517C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0000FF"/>
      </a:hlink>
      <a:folHlink>
        <a:srgbClr val="FF00FF"/>
      </a:folHlink>
    </a:clrScheme>
    <a:fontScheme name="Marina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Mar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517C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